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9" r:id="rId5"/>
    <p:sldId id="262" r:id="rId6"/>
    <p:sldId id="267" r:id="rId7"/>
    <p:sldId id="268" r:id="rId8"/>
    <p:sldId id="264" r:id="rId9"/>
    <p:sldId id="265" r:id="rId10"/>
    <p:sldId id="276" r:id="rId11"/>
    <p:sldId id="277" r:id="rId12"/>
    <p:sldId id="278" r:id="rId13"/>
    <p:sldId id="279" r:id="rId14"/>
    <p:sldId id="280" r:id="rId15"/>
    <p:sldId id="281" r:id="rId16"/>
    <p:sldId id="273" r:id="rId17"/>
    <p:sldId id="270" r:id="rId18"/>
    <p:sldId id="272" r:id="rId19"/>
    <p:sldId id="271" r:id="rId20"/>
    <p:sldId id="274" r:id="rId21"/>
    <p:sldId id="26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69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98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347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149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689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690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65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8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6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71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68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18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40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71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74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55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36139-9144-4BC2-890F-E2EA192E66E2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A3BFD-40EA-47F2-98C4-4420477E16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23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1C3-572B-7DF2-5966-D0B6862F0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912" y="255181"/>
            <a:ext cx="11356406" cy="737369"/>
          </a:xfrm>
        </p:spPr>
        <p:txBody>
          <a:bodyPr>
            <a:noAutofit/>
          </a:bodyPr>
          <a:lstStyle/>
          <a:p>
            <a:r>
              <a:rPr lang="en-US" sz="4400" b="1" i="0" u="none" strike="noStrike" dirty="0">
                <a:effectLst/>
                <a:latin typeface="Bahnschrift" panose="020B0502040204020203" pitchFamily="34" charset="0"/>
              </a:rPr>
              <a:t>Reliance Industries Stock Forecast</a:t>
            </a:r>
            <a:endParaRPr lang="en-IN" sz="44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9B79A-7A62-7BED-9A7A-C515C77FE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340" y="982980"/>
            <a:ext cx="10607748" cy="2016465"/>
          </a:xfrm>
        </p:spPr>
        <p:txBody>
          <a:bodyPr/>
          <a:lstStyle/>
          <a:p>
            <a:r>
              <a:rPr lang="en-US" b="1" dirty="0"/>
              <a:t>Group-5</a:t>
            </a:r>
          </a:p>
          <a:p>
            <a:r>
              <a:rPr lang="en-US" sz="2000" b="1" i="0" u="none" strike="noStrike" dirty="0">
                <a:effectLst/>
                <a:latin typeface="Bahnschrift" panose="020B0502040204020203" pitchFamily="34" charset="0"/>
              </a:rPr>
              <a:t>Project no. P-181</a:t>
            </a:r>
          </a:p>
          <a:p>
            <a:r>
              <a:rPr lang="en-US" b="1" dirty="0">
                <a:latin typeface="Bahnschrift" panose="020B0502040204020203" pitchFamily="34" charset="0"/>
              </a:rPr>
              <a:t>Date: 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21AD18E-31B2-8873-F53B-8A6C01D93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69015"/>
              </p:ext>
            </p:extLst>
          </p:nvPr>
        </p:nvGraphicFramePr>
        <p:xfrm>
          <a:off x="0" y="2823206"/>
          <a:ext cx="12191998" cy="835638"/>
        </p:xfrm>
        <a:graphic>
          <a:graphicData uri="http://schemas.openxmlformats.org/drawingml/2006/table">
            <a:tbl>
              <a:tblPr/>
              <a:tblGrid>
                <a:gridCol w="1176834">
                  <a:extLst>
                    <a:ext uri="{9D8B030D-6E8A-4147-A177-3AD203B41FA5}">
                      <a16:colId xmlns:a16="http://schemas.microsoft.com/office/drawing/2014/main" val="1756720359"/>
                    </a:ext>
                  </a:extLst>
                </a:gridCol>
                <a:gridCol w="2859706">
                  <a:extLst>
                    <a:ext uri="{9D8B030D-6E8A-4147-A177-3AD203B41FA5}">
                      <a16:colId xmlns:a16="http://schemas.microsoft.com/office/drawing/2014/main" val="3328245153"/>
                    </a:ext>
                  </a:extLst>
                </a:gridCol>
                <a:gridCol w="2871475">
                  <a:extLst>
                    <a:ext uri="{9D8B030D-6E8A-4147-A177-3AD203B41FA5}">
                      <a16:colId xmlns:a16="http://schemas.microsoft.com/office/drawing/2014/main" val="2835612063"/>
                    </a:ext>
                  </a:extLst>
                </a:gridCol>
                <a:gridCol w="1341589">
                  <a:extLst>
                    <a:ext uri="{9D8B030D-6E8A-4147-A177-3AD203B41FA5}">
                      <a16:colId xmlns:a16="http://schemas.microsoft.com/office/drawing/2014/main" val="2229357388"/>
                    </a:ext>
                  </a:extLst>
                </a:gridCol>
                <a:gridCol w="1412201">
                  <a:extLst>
                    <a:ext uri="{9D8B030D-6E8A-4147-A177-3AD203B41FA5}">
                      <a16:colId xmlns:a16="http://schemas.microsoft.com/office/drawing/2014/main" val="2493126151"/>
                    </a:ext>
                  </a:extLst>
                </a:gridCol>
                <a:gridCol w="1176834">
                  <a:extLst>
                    <a:ext uri="{9D8B030D-6E8A-4147-A177-3AD203B41FA5}">
                      <a16:colId xmlns:a16="http://schemas.microsoft.com/office/drawing/2014/main" val="724562784"/>
                    </a:ext>
                  </a:extLst>
                </a:gridCol>
                <a:gridCol w="1353359">
                  <a:extLst>
                    <a:ext uri="{9D8B030D-6E8A-4147-A177-3AD203B41FA5}">
                      <a16:colId xmlns:a16="http://schemas.microsoft.com/office/drawing/2014/main" val="1064988972"/>
                    </a:ext>
                  </a:extLst>
                </a:gridCol>
              </a:tblGrid>
              <a:tr h="835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Group Number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Name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Mail id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Contact Number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Previous project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Location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0" dirty="0">
                          <a:effectLst/>
                          <a:latin typeface="Bahnschrift" panose="020B0502040204020203" pitchFamily="34" charset="0"/>
                        </a:rPr>
                        <a:t>Trainer Name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7566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5E7761-6D30-852B-1746-2D90F5FCA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19"/>
              </p:ext>
            </p:extLst>
          </p:nvPr>
        </p:nvGraphicFramePr>
        <p:xfrm>
          <a:off x="1" y="3658844"/>
          <a:ext cx="12192000" cy="3199155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185390">
                  <a:extLst>
                    <a:ext uri="{9D8B030D-6E8A-4147-A177-3AD203B41FA5}">
                      <a16:colId xmlns:a16="http://schemas.microsoft.com/office/drawing/2014/main" val="3152564747"/>
                    </a:ext>
                  </a:extLst>
                </a:gridCol>
                <a:gridCol w="2846934">
                  <a:extLst>
                    <a:ext uri="{9D8B030D-6E8A-4147-A177-3AD203B41FA5}">
                      <a16:colId xmlns:a16="http://schemas.microsoft.com/office/drawing/2014/main" val="2352728110"/>
                    </a:ext>
                  </a:extLst>
                </a:gridCol>
                <a:gridCol w="2875692">
                  <a:extLst>
                    <a:ext uri="{9D8B030D-6E8A-4147-A177-3AD203B41FA5}">
                      <a16:colId xmlns:a16="http://schemas.microsoft.com/office/drawing/2014/main" val="3218328984"/>
                    </a:ext>
                  </a:extLst>
                </a:gridCol>
                <a:gridCol w="1341588">
                  <a:extLst>
                    <a:ext uri="{9D8B030D-6E8A-4147-A177-3AD203B41FA5}">
                      <a16:colId xmlns:a16="http://schemas.microsoft.com/office/drawing/2014/main" val="298235602"/>
                    </a:ext>
                  </a:extLst>
                </a:gridCol>
                <a:gridCol w="1412201">
                  <a:extLst>
                    <a:ext uri="{9D8B030D-6E8A-4147-A177-3AD203B41FA5}">
                      <a16:colId xmlns:a16="http://schemas.microsoft.com/office/drawing/2014/main" val="72095246"/>
                    </a:ext>
                  </a:extLst>
                </a:gridCol>
                <a:gridCol w="1176835">
                  <a:extLst>
                    <a:ext uri="{9D8B030D-6E8A-4147-A177-3AD203B41FA5}">
                      <a16:colId xmlns:a16="http://schemas.microsoft.com/office/drawing/2014/main" val="232257044"/>
                    </a:ext>
                  </a:extLst>
                </a:gridCol>
                <a:gridCol w="1353360">
                  <a:extLst>
                    <a:ext uri="{9D8B030D-6E8A-4147-A177-3AD203B41FA5}">
                      <a16:colId xmlns:a16="http://schemas.microsoft.com/office/drawing/2014/main" val="1456058751"/>
                    </a:ext>
                  </a:extLst>
                </a:gridCol>
              </a:tblGrid>
              <a:tr h="844545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5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Mr. Sanath Shanmugam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sanathshannu12@gmail.com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7022444380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P162, P170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Bengaluru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Mr. </a:t>
                      </a:r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Ritesh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515987"/>
                  </a:ext>
                </a:extLst>
              </a:tr>
              <a:tr h="4547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Mr. Ronit Kumar Nayak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ronitnayakix@gmail.com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7470946215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P162, P170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Bengaluru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Mr. </a:t>
                      </a:r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Ritesh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83653"/>
                  </a:ext>
                </a:extLst>
              </a:tr>
              <a:tr h="4547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Ms. Padma Priya </a:t>
                      </a:r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Dagani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priyapadhu13@gmail.com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8331885150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P162, P170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Hyderabad 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Advaith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521993"/>
                  </a:ext>
                </a:extLst>
              </a:tr>
              <a:tr h="4547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Rahul </a:t>
                      </a:r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Boyidapu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rahullals1234@gmail.com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7036629190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P162, P170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Bangalore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Neha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837232"/>
                  </a:ext>
                </a:extLst>
              </a:tr>
              <a:tr h="4547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Dr.</a:t>
                      </a:r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 Madhu T S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madhuts2327@gmail.com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9844494188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P162, P170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Bangalore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Bharadwaj</a:t>
                      </a:r>
                      <a:endParaRPr lang="en-IN" sz="1800" b="0" dirty="0">
                        <a:effectLst/>
                        <a:latin typeface="Bahnschrift SemiLight Condensed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68863"/>
                  </a:ext>
                </a:extLst>
              </a:tr>
              <a:tr h="5355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Mr. </a:t>
                      </a:r>
                      <a:r>
                        <a:rPr lang="en-IN" sz="1800" b="0" dirty="0" err="1">
                          <a:effectLst/>
                          <a:latin typeface="Bahnschrift SemiLight Condensed" panose="020B0502040204020203" pitchFamily="34" charset="0"/>
                        </a:rPr>
                        <a:t>Moulishwaran</a:t>
                      </a:r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 C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moulishwaran30@gmail.com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8903376076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>
                          <a:effectLst/>
                          <a:latin typeface="Bahnschrift SemiLight Condensed" panose="020B0502040204020203" pitchFamily="34" charset="0"/>
                        </a:rPr>
                        <a:t>P168 , P160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Bangalore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b="0" dirty="0">
                          <a:effectLst/>
                          <a:latin typeface="Bahnschrift SemiLight Condensed" panose="020B0502040204020203" pitchFamily="34" charset="0"/>
                        </a:rPr>
                        <a:t>John Gabriel 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58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189" y="0"/>
            <a:ext cx="672981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7CE91-7DA7-25FF-A5E3-E76FFD07DDBE}"/>
              </a:ext>
            </a:extLst>
          </p:cNvPr>
          <p:cNvSpPr txBox="1"/>
          <p:nvPr/>
        </p:nvSpPr>
        <p:spPr>
          <a:xfrm>
            <a:off x="660400" y="2082800"/>
            <a:ext cx="34374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Bahnschrift" panose="020B0502040204020203" pitchFamily="34" charset="0"/>
              </a:rPr>
              <a:t>Dickey-Fuller Method to check </a:t>
            </a:r>
            <a:r>
              <a:rPr lang="en-US" sz="3200" b="1" dirty="0">
                <a:latin typeface="Bahnschrift" panose="020B0502040204020203" pitchFamily="34" charset="0"/>
              </a:rPr>
              <a:t>S</a:t>
            </a:r>
            <a:r>
              <a:rPr lang="en-US" sz="3200" b="1" i="0" dirty="0" smtClean="0">
                <a:effectLst/>
                <a:latin typeface="Bahnschrift" panose="020B0502040204020203" pitchFamily="34" charset="0"/>
              </a:rPr>
              <a:t>tationarity</a:t>
            </a:r>
            <a:endParaRPr lang="en-US" sz="3200" b="1" i="0" dirty="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" y="76200"/>
            <a:ext cx="5861049" cy="583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7" y="5907610"/>
            <a:ext cx="5861049" cy="828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35333" y="2565400"/>
            <a:ext cx="448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data is not stationary, hence we had to do a little transformations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49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97600" cy="2353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92" b="24167"/>
          <a:stretch/>
        </p:blipFill>
        <p:spPr>
          <a:xfrm>
            <a:off x="7095066" y="0"/>
            <a:ext cx="5096933" cy="3872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467" y="3895312"/>
            <a:ext cx="4172532" cy="296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34" y="3832535"/>
            <a:ext cx="347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Performed Square Root Transformation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 rot="10800000">
            <a:off x="1693333" y="2667000"/>
            <a:ext cx="372533" cy="982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918200" y="2788292"/>
            <a:ext cx="110066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4" y="0"/>
            <a:ext cx="5960533" cy="6835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667" y="1947333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 upon doing Log Transformation the result was the same : </a:t>
            </a:r>
          </a:p>
          <a:p>
            <a:r>
              <a:rPr lang="en-US" sz="2400" dirty="0" smtClean="0"/>
              <a:t>The data was not stationary.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41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340063" cy="3262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63" y="2"/>
            <a:ext cx="4851937" cy="3504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18" y="4543357"/>
            <a:ext cx="2867425" cy="971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031" y="4314714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Applied Differencing to the data and the result was that the data at last was stationary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89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4"/>
          <a:stretch/>
        </p:blipFill>
        <p:spPr>
          <a:xfrm>
            <a:off x="4377267" y="-67733"/>
            <a:ext cx="7814733" cy="2559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85"/>
          <a:stretch/>
        </p:blipFill>
        <p:spPr>
          <a:xfrm>
            <a:off x="6197456" y="2491996"/>
            <a:ext cx="5994544" cy="4366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933" y="3191934"/>
            <a:ext cx="5071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After adding the element of seasonality, the seasonal difference was performed and the data was still stationary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98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133088" cy="256946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65787" y="0"/>
            <a:ext cx="4133088" cy="2569464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12" y="0"/>
            <a:ext cx="4133088" cy="2569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85937"/>
            <a:ext cx="4129458" cy="2572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58" y="4286457"/>
            <a:ext cx="3954166" cy="2571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3" y="4285937"/>
            <a:ext cx="4109233" cy="257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3406" y="2641519"/>
            <a:ext cx="442021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52" y="2203679"/>
            <a:ext cx="11564964" cy="429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0"/>
          <a:stretch/>
        </p:blipFill>
        <p:spPr>
          <a:xfrm>
            <a:off x="3056467" y="0"/>
            <a:ext cx="5613268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0241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33" y="3416853"/>
            <a:ext cx="9660467" cy="34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" y="38009"/>
            <a:ext cx="9575800" cy="6786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65337" y="2956467"/>
            <a:ext cx="24266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Time series decomposition plot </a:t>
            </a:r>
          </a:p>
        </p:txBody>
      </p:sp>
    </p:spTree>
    <p:extLst>
      <p:ext uri="{BB962C8B-B14F-4D97-AF65-F5344CB8AC3E}">
        <p14:creationId xmlns:p14="http://schemas.microsoft.com/office/powerpoint/2010/main" val="19015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3FE3-86AD-C2BF-46C0-8C31F81E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24459"/>
            <a:ext cx="10820400" cy="524656"/>
          </a:xfrm>
        </p:spPr>
        <p:txBody>
          <a:bodyPr>
            <a:normAutofit fontScale="9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dirty="0">
                <a:effectLst/>
                <a:latin typeface="Bahnschrift" panose="020B0502040204020203" pitchFamily="34" charset="0"/>
              </a:rPr>
              <a:t>Business Problem :</a:t>
            </a:r>
            <a:r>
              <a:rPr lang="en-IN" sz="1800" b="1" i="0" u="none" strike="noStrike" dirty="0">
                <a:solidFill>
                  <a:srgbClr val="002776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IN" b="0" dirty="0">
                <a:effectLst/>
              </a:rPr>
              <a:t/>
            </a:r>
            <a:br>
              <a:rPr lang="en-IN" b="0" dirty="0">
                <a:effectLst/>
              </a:rPr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EB9F-6F0E-1665-74BA-E48F8A75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4380"/>
            <a:ext cx="10820400" cy="5274305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effectLst/>
                <a:latin typeface="Bahnschrift" panose="020B0502040204020203" pitchFamily="34" charset="0"/>
              </a:rPr>
              <a:t>Predict the Reliance Industries Stock Price for the next 30 days.</a:t>
            </a:r>
            <a:endParaRPr lang="en-US" sz="2000" b="0" dirty="0">
              <a:effectLst/>
              <a:latin typeface="Bahnschrift" panose="020B0502040204020203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effectLst/>
                <a:latin typeface="Bahnschrift" panose="020B0502040204020203" pitchFamily="34" charset="0"/>
              </a:rPr>
              <a:t>There are Open, High, Low and Close prices that you need to obtain from the web for each day starting from 2015 to 2022 for Reliance Industries stock.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dirty="0"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Bahnschrift" panose="020B0502040204020203" pitchFamily="34" charset="0"/>
              </a:rPr>
              <a:t>Split the last year into a test set- to build a model to predict stock price.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Bahnschrift" panose="020B0502040204020203" pitchFamily="34" charset="0"/>
              </a:rPr>
              <a:t>Find short term, &amp; long term trends.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Bahnschrift" panose="020B0502040204020203" pitchFamily="34" charset="0"/>
              </a:rPr>
              <a:t>Understand how it is impacted from external factors or any big external events.</a:t>
            </a:r>
          </a:p>
          <a:p>
            <a:pPr rtl="0" fontAlgn="base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Bahnschrift" panose="020B0502040204020203" pitchFamily="34" charset="0"/>
              </a:rPr>
              <a:t>Forecast for next 30 days.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C11ED-4E7F-4C3F-EE09-D3FBF8D191C2}"/>
              </a:ext>
            </a:extLst>
          </p:cNvPr>
          <p:cNvSpPr/>
          <p:nvPr/>
        </p:nvSpPr>
        <p:spPr>
          <a:xfrm>
            <a:off x="3327401" y="3352800"/>
            <a:ext cx="5791200" cy="3197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AB128-038D-2FD1-1FC4-EE61F451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73" y="3589867"/>
            <a:ext cx="4151027" cy="26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3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65" y="33868"/>
            <a:ext cx="9440333" cy="6780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733" y="2546922"/>
            <a:ext cx="231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ACF and PACF plots</a:t>
            </a:r>
          </a:p>
        </p:txBody>
      </p:sp>
    </p:spTree>
    <p:extLst>
      <p:ext uri="{BB962C8B-B14F-4D97-AF65-F5344CB8AC3E}">
        <p14:creationId xmlns:p14="http://schemas.microsoft.com/office/powerpoint/2010/main" val="9920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17" t="1072" r="1250" b="8331"/>
          <a:stretch/>
        </p:blipFill>
        <p:spPr>
          <a:xfrm>
            <a:off x="152401" y="778932"/>
            <a:ext cx="9067800" cy="5428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7998" y="2937933"/>
            <a:ext cx="2675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Train-Test split of the data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61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-133004"/>
            <a:ext cx="9852659" cy="134666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Bahnschrift" panose="020B0502040204020203" pitchFamily="34" charset="0"/>
              </a:rPr>
              <a:t>Normalizing / scaling close value between 0 to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3" y="831272"/>
            <a:ext cx="5220393" cy="14796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" y="2444217"/>
            <a:ext cx="120091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Create new dataset according to requirement of time-series prediction</a:t>
            </a:r>
            <a:endParaRPr lang="en-US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3039161"/>
            <a:ext cx="5818910" cy="166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676" y="3035864"/>
            <a:ext cx="5002721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6255" y="133004"/>
            <a:ext cx="7663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latin typeface="Bahnschrift" panose="020B0502040204020203" pitchFamily="34" charset="0"/>
              </a:rPr>
              <a:t>Model Building and Validation</a:t>
            </a:r>
            <a:endParaRPr lang="en-IN" sz="4000" b="1" i="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632" y="840890"/>
            <a:ext cx="8484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Bahnschrift" panose="020B0502040204020203" pitchFamily="34" charset="0"/>
              </a:rPr>
              <a:t>Support </a:t>
            </a:r>
            <a:r>
              <a:rPr lang="en-IN" sz="2400" b="1" dirty="0">
                <a:latin typeface="Bahnschrift" panose="020B0502040204020203" pitchFamily="34" charset="0"/>
              </a:rPr>
              <a:t>vector regression - SVR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1" y="1305989"/>
            <a:ext cx="4556066" cy="147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0" y="2783316"/>
            <a:ext cx="4556066" cy="361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0269" y="1302554"/>
            <a:ext cx="60682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Evaluation </a:t>
            </a:r>
            <a:r>
              <a:rPr lang="en-US" sz="2400" b="1" dirty="0" err="1">
                <a:latin typeface="Bahnschrift" panose="020B0502040204020203" pitchFamily="34" charset="0"/>
              </a:rPr>
              <a:t>metrices</a:t>
            </a:r>
            <a:r>
              <a:rPr lang="en-US" sz="2400" b="1" dirty="0">
                <a:latin typeface="Bahnschrift" panose="020B0502040204020203" pitchFamily="34" charset="0"/>
              </a:rPr>
              <a:t> RMSE, MSE and MAE</a:t>
            </a:r>
            <a:r>
              <a:rPr lang="en-US" dirty="0">
                <a:latin typeface="Bahnschrift" panose="020B0502040204020203" pitchFamily="34" charset="0"/>
              </a:rPr>
              <a:t> Root Mean Square Error (RMSE), Mean Square Error (MSE) and Mean absolute Error (MAE) are a standard way to measure the error of a model in predicting quantitative data.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2" y="2955483"/>
            <a:ext cx="3873732" cy="20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008" y="166254"/>
            <a:ext cx="59560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Explained variance regression score</a:t>
            </a:r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explained variance score explains the dispersion of errors of a given dataset, and the formula is written as follows: Here, and </a:t>
            </a:r>
            <a:r>
              <a:rPr lang="en-US" dirty="0" err="1">
                <a:latin typeface="Bahnschrift" panose="020B0502040204020203" pitchFamily="34" charset="0"/>
              </a:rPr>
              <a:t>Var</a:t>
            </a:r>
            <a:r>
              <a:rPr lang="en-US" dirty="0">
                <a:latin typeface="Bahnschrift" panose="020B0502040204020203" pitchFamily="34" charset="0"/>
              </a:rPr>
              <a:t>(y) is the variance of prediction errors and actual values respectively. Scores close to 1.0 are highly desired, indicating better squares of standard deviations of </a:t>
            </a:r>
            <a:r>
              <a:rPr lang="en-US" dirty="0" err="1" smtClean="0">
                <a:latin typeface="Bahnschrift" panose="020B0502040204020203" pitchFamily="34" charset="0"/>
              </a:rPr>
              <a:t>errors.S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2106" y="166254"/>
            <a:ext cx="5814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R2 score for regression</a:t>
            </a:r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R-squared (R2) is a statistical measure that represents the proportion of the variance for a dependent variable that's explained by an independent variable or variables in a regression model.</a:t>
            </a:r>
            <a:endParaRPr lang="en-US" b="0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54" y="2445655"/>
            <a:ext cx="4982606" cy="862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8" y="2445655"/>
            <a:ext cx="5719156" cy="862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009" y="3464208"/>
            <a:ext cx="595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8" y="4543281"/>
            <a:ext cx="4248733" cy="17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6" y="199505"/>
            <a:ext cx="5954362" cy="3059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18" y="199505"/>
            <a:ext cx="5802283" cy="305908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6450" y="3507971"/>
            <a:ext cx="6494569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93" y="627920"/>
            <a:ext cx="4307262" cy="1167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9258" y="166256"/>
            <a:ext cx="8516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Random Forest </a:t>
            </a:r>
            <a:r>
              <a:rPr lang="en-IN" sz="2400" b="1" dirty="0" err="1">
                <a:latin typeface="Bahnschrift" panose="020B0502040204020203" pitchFamily="34" charset="0"/>
              </a:rPr>
              <a:t>Regressor</a:t>
            </a:r>
            <a:r>
              <a:rPr lang="en-IN" sz="2400" b="1" dirty="0">
                <a:latin typeface="Bahnschrift" panose="020B0502040204020203" pitchFamily="34" charset="0"/>
              </a:rPr>
              <a:t> - RF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3" y="1795549"/>
            <a:ext cx="4307262" cy="2980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8887" y="4804756"/>
            <a:ext cx="5413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Evaluation </a:t>
            </a:r>
            <a:r>
              <a:rPr lang="en-US" sz="2000" b="1" dirty="0" err="1">
                <a:latin typeface="Bahnschrift" panose="020B0502040204020203" pitchFamily="34" charset="0"/>
              </a:rPr>
              <a:t>metrices</a:t>
            </a:r>
            <a:r>
              <a:rPr lang="en-US" sz="2000" b="1" dirty="0">
                <a:latin typeface="Bahnschrift" panose="020B0502040204020203" pitchFamily="34" charset="0"/>
              </a:rPr>
              <a:t> RMSE, MSE and MAE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9" y="5266902"/>
            <a:ext cx="3133810" cy="14685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61975" y="354654"/>
            <a:ext cx="4384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latin typeface="Bahnschrift" panose="020B0502040204020203" pitchFamily="34" charset="0"/>
              </a:rPr>
              <a:t>Explained variance regression score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518" y="816319"/>
            <a:ext cx="5172815" cy="6511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61975" y="1592289"/>
            <a:ext cx="327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R2 score for regression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518" y="2028141"/>
            <a:ext cx="3996572" cy="65579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61975" y="2824334"/>
            <a:ext cx="562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518" y="3818063"/>
            <a:ext cx="3593744" cy="16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0" y="232756"/>
            <a:ext cx="6313846" cy="3175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7" y="232755"/>
            <a:ext cx="5386645" cy="3175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09" y="3657599"/>
            <a:ext cx="6251170" cy="2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968" y="135374"/>
            <a:ext cx="4168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K-nearest </a:t>
            </a:r>
            <a:r>
              <a:rPr lang="en-IN" sz="2400" b="1" dirty="0" err="1">
                <a:latin typeface="Bahnschrift" panose="020B0502040204020203" pitchFamily="34" charset="0"/>
              </a:rPr>
              <a:t>neighgbour</a:t>
            </a:r>
            <a:r>
              <a:rPr lang="en-IN" sz="2400" b="1" dirty="0">
                <a:latin typeface="Bahnschrift" panose="020B0502040204020203" pitchFamily="34" charset="0"/>
              </a:rPr>
              <a:t> - KNN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2" y="597039"/>
            <a:ext cx="4343776" cy="124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2" y="1846827"/>
            <a:ext cx="4343776" cy="260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2" y="5034791"/>
            <a:ext cx="3274710" cy="15156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5968" y="4612292"/>
            <a:ext cx="5379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Evaluation </a:t>
            </a:r>
            <a:r>
              <a:rPr lang="en-US" sz="2000" b="1" dirty="0" err="1">
                <a:latin typeface="Bahnschrift" panose="020B0502040204020203" pitchFamily="34" charset="0"/>
              </a:rPr>
              <a:t>metrices</a:t>
            </a:r>
            <a:r>
              <a:rPr lang="en-US" sz="2000" b="1" dirty="0">
                <a:latin typeface="Bahnschrift" panose="020B0502040204020203" pitchFamily="34" charset="0"/>
              </a:rPr>
              <a:t> RMSE, MSE and MAE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05" y="865070"/>
            <a:ext cx="5105842" cy="5029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16649" y="464960"/>
            <a:ext cx="441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Bahnschrift" panose="020B0502040204020203" pitchFamily="34" charset="0"/>
              </a:rPr>
              <a:t>Explained variance regression score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16649" y="1439893"/>
            <a:ext cx="3163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R2 score for regression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805" y="1898196"/>
            <a:ext cx="3318937" cy="5323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16649" y="2536592"/>
            <a:ext cx="562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021" y="3531781"/>
            <a:ext cx="3669855" cy="16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" y="249381"/>
            <a:ext cx="6291001" cy="3342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08" y="249381"/>
            <a:ext cx="5396694" cy="3342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56" y="3790604"/>
            <a:ext cx="6279399" cy="2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41A0-BED9-C36F-9B8F-7B7FB49E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5" y="0"/>
            <a:ext cx="11071485" cy="106430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Bahnschrift" panose="020B0502040204020203" pitchFamily="34" charset="0"/>
              </a:rPr>
              <a:t>Loading DATASET</a:t>
            </a:r>
            <a:endParaRPr lang="en-IN" sz="3200" b="1" dirty="0"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D54C3-65CF-1454-A8D0-2872FE18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10" y="779490"/>
            <a:ext cx="5728741" cy="27652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BEC0A-0221-07CE-B735-4F904622DED4}"/>
              </a:ext>
            </a:extLst>
          </p:cNvPr>
          <p:cNvSpPr txBox="1"/>
          <p:nvPr/>
        </p:nvSpPr>
        <p:spPr>
          <a:xfrm>
            <a:off x="6788046" y="1935168"/>
            <a:ext cx="50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Used yahoo_fin.stock_info to derive the data 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CCEFE-B80B-BC76-8A27-01BC3FA38400}"/>
              </a:ext>
            </a:extLst>
          </p:cNvPr>
          <p:cNvSpPr txBox="1"/>
          <p:nvPr/>
        </p:nvSpPr>
        <p:spPr>
          <a:xfrm>
            <a:off x="434715" y="3544698"/>
            <a:ext cx="8244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effectLst/>
                <a:latin typeface="Bahnschrift" panose="020B0502040204020203" pitchFamily="34" charset="0"/>
              </a:rPr>
              <a:t>Data Pre-Processing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78496-9C93-4A11-2569-DF9CC904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5" y="4295275"/>
            <a:ext cx="1738860" cy="2195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1DE202-C462-EA3C-685F-16E64CF81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644" y="4295275"/>
            <a:ext cx="1738859" cy="2195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E86A78-7440-BB34-23DC-76A56E20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642" y="4295276"/>
            <a:ext cx="1958510" cy="2195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71BEEF-EF17-7FFF-0BA7-EABCCBBAB163}"/>
              </a:ext>
            </a:extLst>
          </p:cNvPr>
          <p:cNvSpPr txBox="1"/>
          <p:nvPr/>
        </p:nvSpPr>
        <p:spPr>
          <a:xfrm>
            <a:off x="6788046" y="4710141"/>
            <a:ext cx="5231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" panose="020B0502040204020203" pitchFamily="34" charset="0"/>
              </a:rPr>
              <a:t>There </a:t>
            </a:r>
            <a:r>
              <a:rPr lang="en-US" dirty="0" smtClean="0">
                <a:latin typeface="Bahnschrift" panose="020B0502040204020203" pitchFamily="34" charset="0"/>
              </a:rPr>
              <a:t>was </a:t>
            </a:r>
            <a:r>
              <a:rPr lang="en-US" dirty="0">
                <a:latin typeface="Bahnschrift" panose="020B0502040204020203" pitchFamily="34" charset="0"/>
              </a:rPr>
              <a:t>one null value in </a:t>
            </a:r>
            <a:r>
              <a:rPr lang="en-US" dirty="0" smtClean="0">
                <a:latin typeface="Bahnschrift" panose="020B0502040204020203" pitchFamily="34" charset="0"/>
              </a:rPr>
              <a:t>the derived data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Bahnschrift" panose="020B0502040204020203" pitchFamily="34" charset="0"/>
              </a:rPr>
              <a:t>We </a:t>
            </a:r>
            <a:r>
              <a:rPr lang="en-US" dirty="0">
                <a:latin typeface="Bahnschrift" panose="020B0502040204020203" pitchFamily="34" charset="0"/>
              </a:rPr>
              <a:t>dropped </a:t>
            </a:r>
            <a:r>
              <a:rPr lang="en-US" dirty="0" smtClean="0">
                <a:latin typeface="Bahnschrift" panose="020B0502040204020203" pitchFamily="34" charset="0"/>
              </a:rPr>
              <a:t>the null value 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" panose="020B0502040204020203" pitchFamily="34" charset="0"/>
              </a:rPr>
              <a:t>Then we checked for any duplicated value, </a:t>
            </a:r>
            <a:r>
              <a:rPr lang="en-US" dirty="0" smtClean="0">
                <a:latin typeface="Bahnschrift" panose="020B0502040204020203" pitchFamily="34" charset="0"/>
              </a:rPr>
              <a:t>there </a:t>
            </a:r>
            <a:r>
              <a:rPr lang="en-US" dirty="0">
                <a:latin typeface="Bahnschrift" panose="020B0502040204020203" pitchFamily="34" charset="0"/>
              </a:rPr>
              <a:t>is no duplicate value in this dataset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730762"/>
            <a:ext cx="5334462" cy="13806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526" y="269096"/>
            <a:ext cx="4759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latin typeface="Bahnschrift" panose="020B0502040204020203" pitchFamily="34" charset="0"/>
              </a:rPr>
              <a:t>LSTM (Long short-term memory)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6" y="2111434"/>
            <a:ext cx="5334462" cy="4555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98" y="900038"/>
            <a:ext cx="2758679" cy="144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51913" y="2443941"/>
            <a:ext cx="4442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Bahnschrift" panose="020B0502040204020203" pitchFamily="34" charset="0"/>
              </a:rPr>
              <a:t>Explained variance regression score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198" y="2889690"/>
            <a:ext cx="5037257" cy="4801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80195" y="429119"/>
            <a:ext cx="5413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Evaluation </a:t>
            </a:r>
            <a:r>
              <a:rPr lang="en-US" sz="2000" b="1" dirty="0" err="1">
                <a:latin typeface="Bahnschrift" panose="020B0502040204020203" pitchFamily="34" charset="0"/>
              </a:rPr>
              <a:t>metrices</a:t>
            </a:r>
            <a:r>
              <a:rPr lang="en-US" sz="2000" b="1" dirty="0">
                <a:latin typeface="Bahnschrift" panose="020B0502040204020203" pitchFamily="34" charset="0"/>
              </a:rPr>
              <a:t> RMSE, MSE and MAE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198" y="3937505"/>
            <a:ext cx="3040643" cy="5029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24767" y="3468982"/>
            <a:ext cx="321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R2 score for regression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198" y="5463901"/>
            <a:ext cx="3116850" cy="12029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24767" y="4477006"/>
            <a:ext cx="562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4" y="249382"/>
            <a:ext cx="6479161" cy="330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35" y="249382"/>
            <a:ext cx="5170516" cy="330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35" y="3746221"/>
            <a:ext cx="5968539" cy="29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14" y="713417"/>
            <a:ext cx="5260139" cy="15143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014" y="251752"/>
            <a:ext cx="3982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latin typeface="Bahnschrift" panose="020B0502040204020203" pitchFamily="34" charset="0"/>
              </a:rPr>
              <a:t>GRU (Gated Recurrent Unit)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4" y="2227811"/>
            <a:ext cx="5260140" cy="4488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9222" y="443598"/>
            <a:ext cx="4711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Evaluation </a:t>
            </a:r>
            <a:r>
              <a:rPr lang="en-US" b="1" dirty="0" err="1">
                <a:latin typeface="Bahnschrift" panose="020B0502040204020203" pitchFamily="34" charset="0"/>
              </a:rPr>
              <a:t>metrices</a:t>
            </a:r>
            <a:r>
              <a:rPr lang="en-US" b="1" dirty="0">
                <a:latin typeface="Bahnschrift" panose="020B0502040204020203" pitchFamily="34" charset="0"/>
              </a:rPr>
              <a:t> RMSE, MSE and MAE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09" y="939918"/>
            <a:ext cx="2855084" cy="13839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9222" y="2376316"/>
            <a:ext cx="4442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Bahnschrift" panose="020B0502040204020203" pitchFamily="34" charset="0"/>
              </a:rPr>
              <a:t>Explained variance regression score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09" y="2828388"/>
            <a:ext cx="5067739" cy="4572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29222" y="3381735"/>
            <a:ext cx="321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R2 score for regression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393" y="3877826"/>
            <a:ext cx="3237144" cy="5336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29222" y="4472247"/>
            <a:ext cx="562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909" y="5448021"/>
            <a:ext cx="3213628" cy="12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6" y="223909"/>
            <a:ext cx="6137968" cy="3169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5" y="223909"/>
            <a:ext cx="5483226" cy="3169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52" y="3510883"/>
            <a:ext cx="6699103" cy="32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536" y="135374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LSTM + GRU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6" y="597039"/>
            <a:ext cx="4873228" cy="1585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37" y="2044931"/>
            <a:ext cx="4873228" cy="46487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12843" y="412373"/>
            <a:ext cx="4711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Evaluation </a:t>
            </a:r>
            <a:r>
              <a:rPr lang="en-US" b="1" dirty="0" err="1">
                <a:latin typeface="Bahnschrift" panose="020B0502040204020203" pitchFamily="34" charset="0"/>
              </a:rPr>
              <a:t>metrices</a:t>
            </a:r>
            <a:r>
              <a:rPr lang="en-US" b="1" dirty="0">
                <a:latin typeface="Bahnschrift" panose="020B0502040204020203" pitchFamily="34" charset="0"/>
              </a:rPr>
              <a:t> RMSE, MSE and MAE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21" y="840900"/>
            <a:ext cx="2796782" cy="13412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12843" y="2241331"/>
            <a:ext cx="4442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Bahnschrift" panose="020B0502040204020203" pitchFamily="34" charset="0"/>
              </a:rPr>
              <a:t>Explained variance regression score</a:t>
            </a:r>
            <a:endParaRPr lang="en-IN" sz="2000" dirty="0">
              <a:latin typeface="Bahnschrif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221" y="2700636"/>
            <a:ext cx="5044877" cy="426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325" y="3764006"/>
            <a:ext cx="3002540" cy="4877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12843" y="3307633"/>
            <a:ext cx="321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R2 score for regression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12843" y="4335592"/>
            <a:ext cx="5622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Regression Loss Mean Gamma deviance regression loss (MGD) and Mean Poisson deviance regression loss (MPD)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222" y="5342785"/>
            <a:ext cx="3378156" cy="13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7" y="261295"/>
            <a:ext cx="6297298" cy="306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261295"/>
            <a:ext cx="5336770" cy="3063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27" y="3460571"/>
            <a:ext cx="6711896" cy="31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2" y="212327"/>
            <a:ext cx="4755292" cy="1676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3" y="2085109"/>
            <a:ext cx="8960143" cy="4480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0484" y="123092"/>
            <a:ext cx="2500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Conclusion Chart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484" y="123092"/>
            <a:ext cx="2500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Bahnschrift" panose="020B0502040204020203" pitchFamily="34" charset="0"/>
              </a:rPr>
              <a:t>Deployment</a:t>
            </a:r>
            <a:endParaRPr lang="en-IN" sz="2400" b="1" i="0" dirty="0"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584756"/>
            <a:ext cx="5972348" cy="3134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56" y="584757"/>
            <a:ext cx="5258463" cy="3134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182" y="3719145"/>
            <a:ext cx="5336930" cy="30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9" y="175845"/>
            <a:ext cx="5995810" cy="3874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19" y="193430"/>
            <a:ext cx="575631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3" y="123094"/>
            <a:ext cx="5644660" cy="3648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40678"/>
            <a:ext cx="6224954" cy="3648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438" y="3771901"/>
            <a:ext cx="5064369" cy="29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5" y="1824757"/>
            <a:ext cx="11812649" cy="4867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200" y="1193800"/>
            <a:ext cx="8593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Plot showing the Closing price of the stock over the years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23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31883"/>
            <a:ext cx="6170222" cy="4281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99" y="131883"/>
            <a:ext cx="5811077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9D93-ADEE-B056-1CDB-6721C52C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4872"/>
            <a:ext cx="10820400" cy="1562726"/>
          </a:xfrm>
        </p:spPr>
        <p:txBody>
          <a:bodyPr>
            <a:normAutofit/>
          </a:bodyPr>
          <a:lstStyle/>
          <a:p>
            <a:pPr algn="l"/>
            <a:r>
              <a:rPr lang="en-US" sz="2700" b="1" i="0" dirty="0">
                <a:effectLst/>
                <a:latin typeface="Bahnschrift" panose="020B0502040204020203" pitchFamily="34" charset="0"/>
              </a:rPr>
              <a:t>Trend </a:t>
            </a:r>
            <a:r>
              <a:rPr lang="en-US" sz="2700" b="1" i="0" dirty="0" err="1">
                <a:effectLst/>
                <a:latin typeface="Bahnschrift" panose="020B0502040204020203" pitchFamily="34" charset="0"/>
              </a:rPr>
              <a:t>comparision</a:t>
            </a:r>
            <a:r>
              <a:rPr lang="en-US" sz="2700" b="1" i="0" dirty="0">
                <a:effectLst/>
                <a:latin typeface="Bahnschrift" panose="020B0502040204020203" pitchFamily="34" charset="0"/>
              </a:rPr>
              <a:t> between stock price, open price, close price, high price and Low Price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56B73-0227-4530-C43C-C6C33AF2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0571"/>
            <a:ext cx="10591800" cy="50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48"/>
          <a:stretch/>
        </p:blipFill>
        <p:spPr>
          <a:xfrm>
            <a:off x="155808" y="2683932"/>
            <a:ext cx="11812649" cy="406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132" y="1854201"/>
            <a:ext cx="955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Trend of the Closing price of the Stock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1146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" y="93132"/>
            <a:ext cx="12120032" cy="6626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7933" y="3497793"/>
            <a:ext cx="6282267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Closing Price comparison with months and over the years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99E08-B96A-4220-094E-C1F4E31C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9" y="2258261"/>
            <a:ext cx="2800862" cy="45059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6F9BD-3C08-69F6-1D2B-16B9E04B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76"/>
          <a:stretch/>
        </p:blipFill>
        <p:spPr>
          <a:xfrm>
            <a:off x="2958431" y="2258261"/>
            <a:ext cx="9091079" cy="4505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1533" y="1390196"/>
            <a:ext cx="949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Month-wise comparison of Open and Close price of the Stock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21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DD4B06-F819-A4AF-4C1A-41E6F26D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2" y="2040466"/>
            <a:ext cx="3117954" cy="413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CE3B9-11C3-BC35-FA1B-E1FC47EC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396" y="2040465"/>
            <a:ext cx="8234593" cy="4139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4867" y="1346200"/>
            <a:ext cx="918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Month-wise comparison of High and Low price of the Stock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324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582</TotalTime>
  <Words>727</Words>
  <Application>Microsoft Office PowerPoint</Application>
  <PresentationFormat>Widescreen</PresentationFormat>
  <Paragraphs>115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Bahnschrift</vt:lpstr>
      <vt:lpstr>Bahnschrift SemiLight Condensed</vt:lpstr>
      <vt:lpstr>Century Gothic</vt:lpstr>
      <vt:lpstr>Helvetica Neue</vt:lpstr>
      <vt:lpstr>Wingdings</vt:lpstr>
      <vt:lpstr>Vapor Trail</vt:lpstr>
      <vt:lpstr>Reliance Industries Stock Forecast</vt:lpstr>
      <vt:lpstr>Business Problem ::  </vt:lpstr>
      <vt:lpstr>Loading DATASET</vt:lpstr>
      <vt:lpstr>PowerPoint Presentation</vt:lpstr>
      <vt:lpstr>Trend comparision between stock price, open price, close price, high price and Low Price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Normalizing / scaling close value between 0 to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Reliance Industries Stock Forecast</dc:title>
  <dc:creator>Ronit Nayak</dc:creator>
  <cp:lastModifiedBy>Ronit Nayak</cp:lastModifiedBy>
  <cp:revision>28</cp:revision>
  <dcterms:created xsi:type="dcterms:W3CDTF">2023-01-09T11:26:46Z</dcterms:created>
  <dcterms:modified xsi:type="dcterms:W3CDTF">2023-01-13T04:32:25Z</dcterms:modified>
</cp:coreProperties>
</file>